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</p:sldIdLst>
  <p:sldSz cx="9144000" cy="5143500" type="screen16x9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399"/>
    <a:srgbClr val="B9E0C5"/>
    <a:srgbClr val="1FA8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70" autoAdjust="0"/>
    <p:restoredTop sz="93060" autoAdjust="0"/>
  </p:normalViewPr>
  <p:slideViewPr>
    <p:cSldViewPr showGuides="1">
      <p:cViewPr varScale="1">
        <p:scale>
          <a:sx n="91" d="100"/>
          <a:sy n="91" d="100"/>
        </p:scale>
        <p:origin x="-642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17A7A3-FF2F-47CC-BDC9-054E7C09C02D}" type="datetimeFigureOut">
              <a:rPr lang="en-US" smtClean="0"/>
              <a:t>6/1/2018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A3D48-3696-421D-BD9C-BE672F094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50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A3D48-3696-421D-BD9C-BE672F09446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31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6553200" y="4669523"/>
            <a:ext cx="2133600" cy="2489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1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457200" y="4661918"/>
            <a:ext cx="2133600" cy="24894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STATISTICS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868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661918"/>
            <a:ext cx="2133600" cy="24894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STATISTICS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1857-A5CE-4789-ADCB-F536D2998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270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661918"/>
            <a:ext cx="2133600" cy="24894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STATISTICS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1857-A5CE-4789-ADCB-F536D2998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82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661918"/>
            <a:ext cx="2133600" cy="24894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STATISTICS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1857-A5CE-4789-ADCB-F536D299834C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9546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661918"/>
            <a:ext cx="2133600" cy="24894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STATISTICS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1857-A5CE-4789-ADCB-F536D2998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624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661918"/>
            <a:ext cx="2133600" cy="24894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STATISTICS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1857-A5CE-4789-ADCB-F536D2998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273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661918"/>
            <a:ext cx="2133600" cy="24894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STATISTICS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1857-A5CE-4789-ADCB-F536D2998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873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61918"/>
            <a:ext cx="2133600" cy="24894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STATISTICS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1857-A5CE-4789-ADCB-F536D2998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313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661918"/>
            <a:ext cx="2133600" cy="24894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STATISTICS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1857-A5CE-4789-ADCB-F536D2998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882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661918"/>
            <a:ext cx="2133600" cy="24894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STATISTICS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1857-A5CE-4789-ADCB-F536D2998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618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661918"/>
            <a:ext cx="2133600" cy="24894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STATISTICS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1857-A5CE-4789-ADCB-F536D2998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758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661918"/>
            <a:ext cx="2895600" cy="2489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661918"/>
            <a:ext cx="2133600" cy="2489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5" t="11820"/>
          <a:stretch/>
        </p:blipFill>
        <p:spPr>
          <a:xfrm>
            <a:off x="-7315" y="170076"/>
            <a:ext cx="626063" cy="344274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971800" y="4792678"/>
            <a:ext cx="5410200" cy="0"/>
          </a:xfrm>
          <a:prstGeom prst="line">
            <a:avLst/>
          </a:prstGeom>
          <a:ln w="3175">
            <a:solidFill>
              <a:schemeClr val="accent1">
                <a:shade val="95000"/>
                <a:satMod val="10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457200" y="4663440"/>
            <a:ext cx="2514600" cy="2489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latin typeface="+mj-lt"/>
              </a:rPr>
              <a:t>The</a:t>
            </a:r>
            <a:r>
              <a:rPr lang="en-US" b="1" i="0" dirty="0" smtClean="0">
                <a:latin typeface="+mj-lt"/>
              </a:rPr>
              <a:t> Burden of Cancer </a:t>
            </a:r>
            <a:r>
              <a:rPr lang="en-US" dirty="0" smtClean="0"/>
              <a:t>in the United States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-7315" y="242883"/>
            <a:ext cx="49885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STATS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2184287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0" y="841248"/>
            <a:ext cx="3102246" cy="35478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65" y="844611"/>
            <a:ext cx="3103245" cy="3549015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553200" y="4661918"/>
            <a:ext cx="2133600" cy="248949"/>
          </a:xfrm>
        </p:spPr>
        <p:txBody>
          <a:bodyPr/>
          <a:lstStyle/>
          <a:p>
            <a:r>
              <a:rPr lang="en-US" smtClean="0"/>
              <a:t>1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451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46" b="33745"/>
          <a:stretch/>
        </p:blipFill>
        <p:spPr>
          <a:xfrm>
            <a:off x="-37705" y="2577242"/>
            <a:ext cx="9223744" cy="261398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1857-A5CE-4789-ADCB-F536D299834C}" type="slidenum">
              <a:rPr lang="en-US" smtClean="0"/>
              <a:t>10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485" y="774476"/>
            <a:ext cx="1828800" cy="1119484"/>
          </a:xfrm>
          <a:prstGeom prst="rect">
            <a:avLst/>
          </a:prstGeom>
        </p:spPr>
      </p:pic>
      <p:sp>
        <p:nvSpPr>
          <p:cNvPr id="14" name="Date Placeholder 3"/>
          <p:cNvSpPr txBox="1">
            <a:spLocks/>
          </p:cNvSpPr>
          <p:nvPr/>
        </p:nvSpPr>
        <p:spPr>
          <a:xfrm>
            <a:off x="457200" y="4663440"/>
            <a:ext cx="2514600" cy="2489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latin typeface="+mj-lt"/>
              </a:rPr>
              <a:t>The</a:t>
            </a:r>
            <a:r>
              <a:rPr lang="en-US" b="1" i="0" dirty="0" smtClean="0">
                <a:latin typeface="+mj-lt"/>
              </a:rPr>
              <a:t> Burden of Cancer </a:t>
            </a:r>
            <a:r>
              <a:rPr lang="en-US" dirty="0" smtClean="0"/>
              <a:t>in the United States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544568" y="0"/>
            <a:ext cx="4600575" cy="2587752"/>
            <a:chOff x="4554854" y="0"/>
            <a:chExt cx="4600575" cy="2587752"/>
          </a:xfrm>
        </p:grpSpPr>
        <p:sp>
          <p:nvSpPr>
            <p:cNvPr id="10" name="Rectangle 9"/>
            <p:cNvSpPr/>
            <p:nvPr/>
          </p:nvSpPr>
          <p:spPr>
            <a:xfrm>
              <a:off x="4554854" y="0"/>
              <a:ext cx="4600575" cy="25877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81828" y="886420"/>
              <a:ext cx="3733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B9E0C5"/>
                  </a:solidFill>
                </a:rPr>
                <a:t> </a:t>
              </a:r>
              <a:r>
                <a:rPr lang="en-US" dirty="0" smtClean="0">
                  <a:solidFill>
                    <a:srgbClr val="B9E0C5"/>
                  </a:solidFill>
                </a:rPr>
                <a:t>In women under 45, breast cancer is more common in </a:t>
              </a:r>
              <a:r>
                <a:rPr lang="en-US" b="1" dirty="0" smtClean="0">
                  <a:solidFill>
                    <a:srgbClr val="B9E0C5"/>
                  </a:solidFill>
                </a:rPr>
                <a:t>African-American</a:t>
              </a:r>
              <a:r>
                <a:rPr lang="en-US" dirty="0" smtClean="0">
                  <a:solidFill>
                    <a:srgbClr val="B9E0C5"/>
                  </a:solidFill>
                </a:rPr>
                <a:t> women than </a:t>
              </a:r>
              <a:r>
                <a:rPr lang="en-US" b="1" dirty="0" smtClean="0">
                  <a:solidFill>
                    <a:srgbClr val="B9E0C5"/>
                  </a:solidFill>
                </a:rPr>
                <a:t>white </a:t>
              </a:r>
              <a:r>
                <a:rPr lang="en-US" dirty="0" smtClean="0">
                  <a:solidFill>
                    <a:srgbClr val="B9E0C5"/>
                  </a:solidFill>
                </a:rPr>
                <a:t>women.</a:t>
              </a:r>
              <a:endParaRPr lang="en-US" dirty="0">
                <a:solidFill>
                  <a:srgbClr val="B9E0C5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545330" y="-19812"/>
            <a:ext cx="4600575" cy="2587752"/>
            <a:chOff x="4360" y="-4361"/>
            <a:chExt cx="4600575" cy="2587752"/>
          </a:xfrm>
        </p:grpSpPr>
        <p:sp>
          <p:nvSpPr>
            <p:cNvPr id="9" name="Rectangle 8"/>
            <p:cNvSpPr/>
            <p:nvPr/>
          </p:nvSpPr>
          <p:spPr>
            <a:xfrm>
              <a:off x="4360" y="-4361"/>
              <a:ext cx="4600575" cy="25877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42764" y="882059"/>
              <a:ext cx="3733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B9E0C5"/>
                  </a:solidFill>
                </a:rPr>
                <a:t>Overall, </a:t>
              </a:r>
              <a:r>
                <a:rPr lang="en-US" b="1" dirty="0">
                  <a:solidFill>
                    <a:srgbClr val="B9E0C5"/>
                  </a:solidFill>
                </a:rPr>
                <a:t>African-American </a:t>
              </a:r>
              <a:r>
                <a:rPr lang="en-US" dirty="0">
                  <a:solidFill>
                    <a:srgbClr val="B9E0C5"/>
                  </a:solidFill>
                </a:rPr>
                <a:t>women are </a:t>
              </a:r>
              <a:r>
                <a:rPr lang="en-US" b="1" dirty="0">
                  <a:solidFill>
                    <a:srgbClr val="B9E0C5"/>
                  </a:solidFill>
                </a:rPr>
                <a:t>more likely to die</a:t>
              </a:r>
              <a:r>
                <a:rPr lang="en-US" dirty="0">
                  <a:solidFill>
                    <a:srgbClr val="B9E0C5"/>
                  </a:solidFill>
                </a:rPr>
                <a:t> of breast cancer.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544568" y="-18288"/>
            <a:ext cx="4600575" cy="2587752"/>
            <a:chOff x="-57151" y="-16002"/>
            <a:chExt cx="4600575" cy="2587752"/>
          </a:xfrm>
        </p:grpSpPr>
        <p:sp>
          <p:nvSpPr>
            <p:cNvPr id="19" name="Rectangle 18"/>
            <p:cNvSpPr/>
            <p:nvPr/>
          </p:nvSpPr>
          <p:spPr>
            <a:xfrm>
              <a:off x="-57151" y="-16002"/>
              <a:ext cx="4600575" cy="25877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04113" y="720090"/>
              <a:ext cx="37338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B9E0C5"/>
                  </a:solidFill>
                </a:rPr>
                <a:t>For </a:t>
              </a:r>
              <a:r>
                <a:rPr lang="en-US" b="1" dirty="0">
                  <a:solidFill>
                    <a:srgbClr val="B9E0C5"/>
                  </a:solidFill>
                </a:rPr>
                <a:t>Asian</a:t>
              </a:r>
              <a:r>
                <a:rPr lang="en-US" dirty="0">
                  <a:solidFill>
                    <a:srgbClr val="B9E0C5"/>
                  </a:solidFill>
                </a:rPr>
                <a:t>, </a:t>
              </a:r>
              <a:r>
                <a:rPr lang="en-US" b="1" dirty="0">
                  <a:solidFill>
                    <a:srgbClr val="B9E0C5"/>
                  </a:solidFill>
                </a:rPr>
                <a:t>Hispanic</a:t>
              </a:r>
              <a:r>
                <a:rPr lang="en-US" dirty="0">
                  <a:solidFill>
                    <a:srgbClr val="B9E0C5"/>
                  </a:solidFill>
                </a:rPr>
                <a:t>, </a:t>
              </a:r>
              <a:r>
                <a:rPr lang="en-US" b="1" dirty="0">
                  <a:solidFill>
                    <a:srgbClr val="B9E0C5"/>
                  </a:solidFill>
                </a:rPr>
                <a:t>and Native-American</a:t>
              </a:r>
              <a:r>
                <a:rPr lang="en-US" dirty="0">
                  <a:solidFill>
                    <a:srgbClr val="B9E0C5"/>
                  </a:solidFill>
                </a:rPr>
                <a:t> women, the risk of developing and dying from breast cancer is lower.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6165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" t="28686" b="28907"/>
          <a:stretch/>
        </p:blipFill>
        <p:spPr>
          <a:xfrm>
            <a:off x="-17824" y="-54482"/>
            <a:ext cx="9180576" cy="258461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1857-A5CE-4789-ADCB-F536D299834C}" type="slidenum">
              <a:rPr lang="en-US" smtClean="0"/>
              <a:t>11</a:t>
            </a:fld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-7315" y="170076"/>
            <a:ext cx="626063" cy="344274"/>
            <a:chOff x="-7315" y="170076"/>
            <a:chExt cx="626063" cy="34427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95" t="11820"/>
            <a:stretch/>
          </p:blipFill>
          <p:spPr>
            <a:xfrm>
              <a:off x="-7315" y="170076"/>
              <a:ext cx="626063" cy="344274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-7315" y="242883"/>
              <a:ext cx="4988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STATS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120570" y="3497237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 of January 2018, there are more than </a:t>
            </a:r>
            <a:r>
              <a:rPr lang="en-US" b="1" dirty="0"/>
              <a:t>3.1 million women </a:t>
            </a:r>
            <a:r>
              <a:rPr lang="en-US" dirty="0"/>
              <a:t>with a history of breast cancer in the </a:t>
            </a:r>
            <a:r>
              <a:rPr lang="en-US" dirty="0" smtClean="0"/>
              <a:t>U.S. 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60" y="2970083"/>
            <a:ext cx="1895852" cy="12928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048000" y="3410207"/>
            <a:ext cx="5404104" cy="820389"/>
            <a:chOff x="3048000" y="3410207"/>
            <a:chExt cx="5404104" cy="820389"/>
          </a:xfrm>
        </p:grpSpPr>
        <p:sp>
          <p:nvSpPr>
            <p:cNvPr id="2" name="Rectangle 1"/>
            <p:cNvSpPr/>
            <p:nvPr/>
          </p:nvSpPr>
          <p:spPr>
            <a:xfrm>
              <a:off x="3048000" y="3410207"/>
              <a:ext cx="5330370" cy="8203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18104" y="3502152"/>
              <a:ext cx="533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This includes women currently being treated and women who have </a:t>
              </a:r>
              <a:r>
                <a:rPr lang="en-US" b="1" dirty="0"/>
                <a:t>finished treatment</a:t>
              </a:r>
              <a:r>
                <a:rPr lang="en-US" dirty="0"/>
                <a:t>.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124200" y="2919186"/>
            <a:ext cx="4930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+mj-lt"/>
              </a:rPr>
              <a:t>History of </a:t>
            </a:r>
            <a:r>
              <a:rPr lang="en-US" sz="3200" dirty="0" smtClean="0">
                <a:solidFill>
                  <a:srgbClr val="EF4399"/>
                </a:solidFill>
                <a:latin typeface="+mj-lt"/>
              </a:rPr>
              <a:t>Breast Cancer</a:t>
            </a:r>
            <a:endParaRPr lang="en-US" sz="3200" dirty="0">
              <a:solidFill>
                <a:srgbClr val="EF439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270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4" t="16940" r="25815" b="1351"/>
          <a:stretch/>
        </p:blipFill>
        <p:spPr>
          <a:xfrm>
            <a:off x="3204030" y="-9450"/>
            <a:ext cx="5939970" cy="5167464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-7314" y="-9450"/>
            <a:ext cx="3207715" cy="51529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1857-A5CE-4789-ADCB-F536D299834C}" type="slidenum">
              <a:rPr lang="en-US" smtClean="0"/>
              <a:t>12</a:t>
            </a:fld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-7315" y="170076"/>
            <a:ext cx="626063" cy="344274"/>
            <a:chOff x="-7315" y="170076"/>
            <a:chExt cx="626063" cy="34427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95" t="11820"/>
            <a:stretch/>
          </p:blipFill>
          <p:spPr>
            <a:xfrm>
              <a:off x="-7315" y="170076"/>
              <a:ext cx="626063" cy="344274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-7315" y="242883"/>
              <a:ext cx="4988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STATS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420751" y="2282427"/>
            <a:ext cx="22469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9E0C5"/>
                </a:solidFill>
              </a:rPr>
              <a:t>A woman’s risk of breast cancer nearly doubles if she has a </a:t>
            </a:r>
            <a:r>
              <a:rPr lang="en-US" b="1" dirty="0">
                <a:solidFill>
                  <a:srgbClr val="B9E0C5"/>
                </a:solidFill>
              </a:rPr>
              <a:t>first-degree relative </a:t>
            </a:r>
            <a:r>
              <a:rPr lang="en-US" dirty="0">
                <a:solidFill>
                  <a:srgbClr val="B9E0C5"/>
                </a:solidFill>
              </a:rPr>
              <a:t>(mother, sister, daughter) who has been diagnosed </a:t>
            </a:r>
            <a:r>
              <a:rPr lang="en-US" dirty="0" smtClean="0">
                <a:solidFill>
                  <a:srgbClr val="B9E0C5"/>
                </a:solidFill>
              </a:rPr>
              <a:t>with</a:t>
            </a:r>
            <a:endParaRPr lang="en-US" dirty="0">
              <a:solidFill>
                <a:srgbClr val="B9E0C5"/>
              </a:solidFill>
            </a:endParaRPr>
          </a:p>
        </p:txBody>
      </p:sp>
      <p:sp>
        <p:nvSpPr>
          <p:cNvPr id="35" name="Slide Number Placeholder 3"/>
          <p:cNvSpPr txBox="1">
            <a:spLocks/>
          </p:cNvSpPr>
          <p:nvPr/>
        </p:nvSpPr>
        <p:spPr>
          <a:xfrm>
            <a:off x="6553200" y="4661918"/>
            <a:ext cx="2133600" cy="2489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761857-A5CE-4789-ADCB-F536D299834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6" name="Date Placeholder 3"/>
          <p:cNvSpPr txBox="1">
            <a:spLocks/>
          </p:cNvSpPr>
          <p:nvPr/>
        </p:nvSpPr>
        <p:spPr>
          <a:xfrm>
            <a:off x="457200" y="4663440"/>
            <a:ext cx="2514600" cy="2489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latin typeface="+mj-lt"/>
              </a:rPr>
              <a:t>The</a:t>
            </a:r>
            <a:r>
              <a:rPr lang="en-US" b="1" i="0" dirty="0" smtClean="0">
                <a:latin typeface="+mj-lt"/>
              </a:rPr>
              <a:t> Burden of Cancer </a:t>
            </a:r>
            <a:r>
              <a:rPr lang="en-US" dirty="0" smtClean="0"/>
              <a:t>in the United States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0" y="1570640"/>
            <a:ext cx="3207715" cy="2971800"/>
            <a:chOff x="2590800" y="1428750"/>
            <a:chExt cx="3207715" cy="2971800"/>
          </a:xfrm>
        </p:grpSpPr>
        <p:sp>
          <p:nvSpPr>
            <p:cNvPr id="13" name="Rectangle 12"/>
            <p:cNvSpPr/>
            <p:nvPr/>
          </p:nvSpPr>
          <p:spPr>
            <a:xfrm>
              <a:off x="2590800" y="1428750"/>
              <a:ext cx="3207715" cy="2971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018865" y="2150229"/>
              <a:ext cx="224698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B9E0C5"/>
                  </a:solidFill>
                </a:rPr>
                <a:t> breast cancer. </a:t>
              </a:r>
            </a:p>
            <a:p>
              <a:pPr algn="ctr"/>
              <a:r>
                <a:rPr lang="en-US" dirty="0" smtClean="0">
                  <a:solidFill>
                    <a:srgbClr val="B9E0C5"/>
                  </a:solidFill>
                </a:rPr>
                <a:t>Less </a:t>
              </a:r>
              <a:r>
                <a:rPr lang="en-US" dirty="0">
                  <a:solidFill>
                    <a:srgbClr val="B9E0C5"/>
                  </a:solidFill>
                </a:rPr>
                <a:t>than 15% of women who get breast cancer have a </a:t>
              </a:r>
              <a:r>
                <a:rPr lang="en-US" b="1" dirty="0">
                  <a:solidFill>
                    <a:srgbClr val="B9E0C5"/>
                  </a:solidFill>
                </a:rPr>
                <a:t>family member </a:t>
              </a:r>
              <a:r>
                <a:rPr lang="en-US" dirty="0">
                  <a:solidFill>
                    <a:srgbClr val="B9E0C5"/>
                  </a:solidFill>
                </a:rPr>
                <a:t>diagnosed with it.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52325" y="523875"/>
            <a:ext cx="1488435" cy="1488435"/>
            <a:chOff x="852325" y="523875"/>
            <a:chExt cx="1488435" cy="1488435"/>
          </a:xfrm>
        </p:grpSpPr>
        <p:sp>
          <p:nvSpPr>
            <p:cNvPr id="22" name="Oval 21"/>
            <p:cNvSpPr/>
            <p:nvPr/>
          </p:nvSpPr>
          <p:spPr>
            <a:xfrm>
              <a:off x="852325" y="523875"/>
              <a:ext cx="1488435" cy="14884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219" y="895182"/>
              <a:ext cx="1212647" cy="745819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00876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1857-A5CE-4789-ADCB-F536D299834C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180" y="1463920"/>
            <a:ext cx="1295400" cy="20492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285874" y="3600446"/>
            <a:ext cx="228600" cy="228600"/>
          </a:xfrm>
          <a:prstGeom prst="ellipse">
            <a:avLst/>
          </a:prstGeom>
          <a:solidFill>
            <a:srgbClr val="1FA8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629550" y="3619478"/>
            <a:ext cx="228600" cy="2286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B9E0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0C5"/>
              </a:solidFill>
            </a:endParaRPr>
          </a:p>
        </p:txBody>
      </p:sp>
      <p:cxnSp>
        <p:nvCxnSpPr>
          <p:cNvPr id="12" name="Straight Connector 11"/>
          <p:cNvCxnSpPr>
            <a:endCxn id="11" idx="2"/>
          </p:cNvCxnSpPr>
          <p:nvPr/>
        </p:nvCxnSpPr>
        <p:spPr>
          <a:xfrm>
            <a:off x="1524000" y="3714750"/>
            <a:ext cx="6105550" cy="19028"/>
          </a:xfrm>
          <a:prstGeom prst="line">
            <a:avLst/>
          </a:prstGeom>
          <a:ln w="12700">
            <a:solidFill>
              <a:srgbClr val="B9E0C5">
                <a:alpha val="49804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2871793" y="3605204"/>
            <a:ext cx="228600" cy="2286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B9E0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0C5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457712" y="3609962"/>
            <a:ext cx="228600" cy="2286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B9E0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0C5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6043631" y="3614720"/>
            <a:ext cx="228600" cy="2286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B9E0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0C5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-7315" y="170076"/>
            <a:ext cx="626063" cy="344274"/>
            <a:chOff x="-7315" y="170076"/>
            <a:chExt cx="626063" cy="34427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95" t="11820"/>
            <a:stretch/>
          </p:blipFill>
          <p:spPr>
            <a:xfrm>
              <a:off x="-7315" y="170076"/>
              <a:ext cx="626063" cy="344274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-7315" y="242883"/>
              <a:ext cx="4988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STATS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295400" y="391182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5-10%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74421" y="391182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B9E0C5"/>
                </a:solidFill>
              </a:rPr>
              <a:t>Genes</a:t>
            </a:r>
            <a:endParaRPr lang="en-US" dirty="0">
              <a:solidFill>
                <a:srgbClr val="B9E0C5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43630" y="3910349"/>
            <a:ext cx="1098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B9E0C5"/>
                </a:solidFill>
              </a:rPr>
              <a:t>Ovarian</a:t>
            </a:r>
            <a:endParaRPr lang="en-US" dirty="0">
              <a:solidFill>
                <a:srgbClr val="B9E0C5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59932" y="390706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9E0C5"/>
                </a:solidFill>
              </a:rPr>
              <a:t>6.8%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50630" y="1422045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Gene </a:t>
            </a:r>
            <a:r>
              <a:rPr lang="en-US" sz="3200" dirty="0" smtClean="0">
                <a:solidFill>
                  <a:srgbClr val="EF4399"/>
                </a:solidFill>
              </a:rPr>
              <a:t>Mutations</a:t>
            </a:r>
            <a:endParaRPr lang="en-US" sz="3200" dirty="0">
              <a:solidFill>
                <a:srgbClr val="EF4399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55044" y="2017330"/>
            <a:ext cx="4504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About </a:t>
            </a:r>
            <a:r>
              <a:rPr lang="en-US" b="1" dirty="0"/>
              <a:t>5-10% </a:t>
            </a:r>
            <a:r>
              <a:rPr lang="en-US" dirty="0"/>
              <a:t>of breast cancers can be linked to gene mutations (abnormal changes) inherited from one’s mother or father.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301360" y="3913632"/>
            <a:ext cx="1077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B9E0C5"/>
                </a:solidFill>
              </a:rPr>
              <a:t>45</a:t>
            </a:r>
            <a:r>
              <a:rPr lang="en-US" dirty="0">
                <a:solidFill>
                  <a:srgbClr val="B9E0C5"/>
                </a:solidFill>
              </a:rPr>
              <a:t>%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608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1857-A5CE-4789-ADCB-F536D299834C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180" y="1463920"/>
            <a:ext cx="1295400" cy="20492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7629550" y="3619478"/>
            <a:ext cx="228600" cy="2286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B9E0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0C5"/>
              </a:solidFill>
            </a:endParaRPr>
          </a:p>
        </p:txBody>
      </p:sp>
      <p:cxnSp>
        <p:nvCxnSpPr>
          <p:cNvPr id="12" name="Straight Connector 11"/>
          <p:cNvCxnSpPr>
            <a:endCxn id="11" idx="2"/>
          </p:cNvCxnSpPr>
          <p:nvPr/>
        </p:nvCxnSpPr>
        <p:spPr>
          <a:xfrm>
            <a:off x="1524000" y="3714750"/>
            <a:ext cx="6105550" cy="19028"/>
          </a:xfrm>
          <a:prstGeom prst="line">
            <a:avLst/>
          </a:prstGeom>
          <a:ln w="12700">
            <a:solidFill>
              <a:srgbClr val="B9E0C5">
                <a:alpha val="49804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4457712" y="3609962"/>
            <a:ext cx="228600" cy="2286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B9E0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0C5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6043631" y="3614720"/>
            <a:ext cx="228600" cy="2286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B9E0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0C5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-7315" y="170076"/>
            <a:ext cx="626063" cy="344274"/>
            <a:chOff x="-7315" y="170076"/>
            <a:chExt cx="626063" cy="34427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95" t="11820"/>
            <a:stretch/>
          </p:blipFill>
          <p:spPr>
            <a:xfrm>
              <a:off x="-7315" y="170076"/>
              <a:ext cx="626063" cy="344274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-7315" y="242883"/>
              <a:ext cx="4988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STATS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295400" y="391182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9E0C5"/>
                </a:solidFill>
              </a:rPr>
              <a:t>5-10%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74421" y="391182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1FA8B8"/>
                </a:solidFill>
              </a:rPr>
              <a:t>Genes</a:t>
            </a:r>
            <a:endParaRPr lang="en-US" b="1" dirty="0">
              <a:solidFill>
                <a:srgbClr val="1FA8B8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43630" y="3910349"/>
            <a:ext cx="1098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B9E0C5"/>
                </a:solidFill>
              </a:rPr>
              <a:t>Ovarian</a:t>
            </a:r>
            <a:endParaRPr lang="en-US" dirty="0">
              <a:solidFill>
                <a:srgbClr val="B9E0C5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59932" y="390706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9E0C5"/>
                </a:solidFill>
              </a:rPr>
              <a:t>6.8%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55044" y="2017330"/>
            <a:ext cx="4504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Mutations of the </a:t>
            </a:r>
            <a:r>
              <a:rPr lang="en-US" i="1" dirty="0" smtClean="0"/>
              <a:t>BRCA1/2</a:t>
            </a:r>
            <a:r>
              <a:rPr lang="en-US" dirty="0" smtClean="0"/>
              <a:t> </a:t>
            </a:r>
            <a:r>
              <a:rPr lang="en-US" b="1" dirty="0" smtClean="0"/>
              <a:t>genes</a:t>
            </a:r>
            <a:r>
              <a:rPr lang="en-US" dirty="0" smtClean="0"/>
              <a:t> </a:t>
            </a:r>
            <a:r>
              <a:rPr lang="en-US" dirty="0"/>
              <a:t>are the most common. </a:t>
            </a:r>
            <a:r>
              <a:rPr lang="en-US" i="1" dirty="0"/>
              <a:t>BRCA1</a:t>
            </a:r>
            <a:r>
              <a:rPr lang="en-US" dirty="0"/>
              <a:t> </a:t>
            </a:r>
            <a:r>
              <a:rPr lang="en-US" dirty="0" smtClean="0"/>
              <a:t>women have </a:t>
            </a:r>
            <a:r>
              <a:rPr lang="en-US" dirty="0"/>
              <a:t>a 55-65% lifetime risk of developing breast cancer.</a:t>
            </a:r>
          </a:p>
        </p:txBody>
      </p:sp>
      <p:sp>
        <p:nvSpPr>
          <p:cNvPr id="26" name="Oval 25"/>
          <p:cNvSpPr/>
          <p:nvPr/>
        </p:nvSpPr>
        <p:spPr>
          <a:xfrm>
            <a:off x="2874421" y="3611880"/>
            <a:ext cx="228600" cy="228600"/>
          </a:xfrm>
          <a:prstGeom prst="ellipse">
            <a:avLst/>
          </a:prstGeom>
          <a:solidFill>
            <a:srgbClr val="1FA8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274062" y="3611880"/>
            <a:ext cx="228600" cy="2286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B9E0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0C5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01360" y="3913632"/>
            <a:ext cx="1077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B9E0C5"/>
                </a:solidFill>
              </a:rPr>
              <a:t>45</a:t>
            </a:r>
            <a:r>
              <a:rPr lang="en-US" dirty="0">
                <a:solidFill>
                  <a:srgbClr val="B9E0C5"/>
                </a:solidFill>
              </a:rPr>
              <a:t>%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050630" y="1422045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Gene </a:t>
            </a:r>
            <a:r>
              <a:rPr lang="en-US" sz="3200" dirty="0" smtClean="0">
                <a:solidFill>
                  <a:srgbClr val="EF4399"/>
                </a:solidFill>
              </a:rPr>
              <a:t>Mutations</a:t>
            </a:r>
            <a:endParaRPr lang="en-US" sz="3200" dirty="0">
              <a:solidFill>
                <a:srgbClr val="EF4399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900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1857-A5CE-4789-ADCB-F536D299834C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180" y="1463920"/>
            <a:ext cx="1295400" cy="20492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7629550" y="3619478"/>
            <a:ext cx="228600" cy="2286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B9E0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0C5"/>
              </a:solidFill>
            </a:endParaRPr>
          </a:p>
        </p:txBody>
      </p:sp>
      <p:cxnSp>
        <p:nvCxnSpPr>
          <p:cNvPr id="12" name="Straight Connector 11"/>
          <p:cNvCxnSpPr>
            <a:endCxn id="11" idx="2"/>
          </p:cNvCxnSpPr>
          <p:nvPr/>
        </p:nvCxnSpPr>
        <p:spPr>
          <a:xfrm>
            <a:off x="1524000" y="3714750"/>
            <a:ext cx="6105550" cy="19028"/>
          </a:xfrm>
          <a:prstGeom prst="line">
            <a:avLst/>
          </a:prstGeom>
          <a:ln w="12700">
            <a:solidFill>
              <a:srgbClr val="B9E0C5">
                <a:alpha val="49804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6043631" y="3614720"/>
            <a:ext cx="228600" cy="2286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B9E0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0C5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-7315" y="170076"/>
            <a:ext cx="626063" cy="344274"/>
            <a:chOff x="-7315" y="170076"/>
            <a:chExt cx="626063" cy="34427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95" t="11820"/>
            <a:stretch/>
          </p:blipFill>
          <p:spPr>
            <a:xfrm>
              <a:off x="-7315" y="170076"/>
              <a:ext cx="626063" cy="344274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-7315" y="242883"/>
              <a:ext cx="4988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STATS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295400" y="391182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9E0C5"/>
                </a:solidFill>
              </a:rPr>
              <a:t>5-10%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74421" y="391182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B9E0C5"/>
                </a:solidFill>
              </a:rPr>
              <a:t>Genes</a:t>
            </a:r>
            <a:endParaRPr lang="en-US" dirty="0">
              <a:solidFill>
                <a:srgbClr val="B9E0C5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43630" y="3910349"/>
            <a:ext cx="1098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B9E0C5"/>
                </a:solidFill>
              </a:rPr>
              <a:t>Ovarian</a:t>
            </a:r>
            <a:endParaRPr lang="en-US" dirty="0">
              <a:solidFill>
                <a:srgbClr val="B9E0C5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59932" y="390706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9E0C5"/>
                </a:solidFill>
              </a:rPr>
              <a:t>6.8%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50630" y="1422045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Gene </a:t>
            </a:r>
            <a:r>
              <a:rPr lang="en-US" sz="3200" dirty="0" smtClean="0">
                <a:solidFill>
                  <a:srgbClr val="EF4399"/>
                </a:solidFill>
              </a:rPr>
              <a:t>Mutations</a:t>
            </a:r>
            <a:endParaRPr lang="en-US" sz="3200" dirty="0">
              <a:solidFill>
                <a:srgbClr val="EF4399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55044" y="2017330"/>
            <a:ext cx="4504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BRCA2 </a:t>
            </a:r>
            <a:r>
              <a:rPr lang="en-US" dirty="0" smtClean="0"/>
              <a:t>women = </a:t>
            </a:r>
            <a:r>
              <a:rPr lang="en-US" b="1" dirty="0"/>
              <a:t>45</a:t>
            </a:r>
            <a:r>
              <a:rPr lang="en-US" b="1" dirty="0" smtClean="0"/>
              <a:t>% </a:t>
            </a:r>
            <a:r>
              <a:rPr lang="en-US" dirty="0" smtClean="0"/>
              <a:t>risk. Breast </a:t>
            </a:r>
            <a:r>
              <a:rPr lang="en-US" dirty="0"/>
              <a:t>cancer that is positive for the </a:t>
            </a:r>
            <a:r>
              <a:rPr lang="en-US" i="1" dirty="0" smtClean="0"/>
              <a:t>BRCA1</a:t>
            </a:r>
            <a:r>
              <a:rPr lang="en-US" dirty="0" smtClean="0"/>
              <a:t>/2</a:t>
            </a:r>
            <a:r>
              <a:rPr lang="en-US" dirty="0"/>
              <a:t> mutations tends to develop more often in younger women.</a:t>
            </a:r>
          </a:p>
        </p:txBody>
      </p:sp>
      <p:sp>
        <p:nvSpPr>
          <p:cNvPr id="27" name="Oval 26"/>
          <p:cNvSpPr/>
          <p:nvPr/>
        </p:nvSpPr>
        <p:spPr>
          <a:xfrm>
            <a:off x="1274062" y="3611880"/>
            <a:ext cx="228600" cy="2286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B9E0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0C5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2870162" y="3611880"/>
            <a:ext cx="228600" cy="2286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B9E0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0C5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01360" y="3913632"/>
            <a:ext cx="1077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1FA8B8"/>
                </a:solidFill>
              </a:rPr>
              <a:t>45</a:t>
            </a:r>
            <a:r>
              <a:rPr lang="en-US" b="1" dirty="0">
                <a:solidFill>
                  <a:srgbClr val="1FA8B8"/>
                </a:solidFill>
              </a:rPr>
              <a:t>%</a:t>
            </a:r>
          </a:p>
        </p:txBody>
      </p:sp>
      <p:sp>
        <p:nvSpPr>
          <p:cNvPr id="31" name="Oval 30"/>
          <p:cNvSpPr/>
          <p:nvPr/>
        </p:nvSpPr>
        <p:spPr>
          <a:xfrm>
            <a:off x="4464270" y="3611880"/>
            <a:ext cx="228600" cy="228600"/>
          </a:xfrm>
          <a:prstGeom prst="ellipse">
            <a:avLst/>
          </a:prstGeom>
          <a:solidFill>
            <a:srgbClr val="1FA8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081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1857-A5CE-4789-ADCB-F536D299834C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180" y="1463920"/>
            <a:ext cx="1295400" cy="20492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7629550" y="3619478"/>
            <a:ext cx="228600" cy="2286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B9E0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0C5"/>
              </a:solidFill>
            </a:endParaRPr>
          </a:p>
        </p:txBody>
      </p:sp>
      <p:cxnSp>
        <p:nvCxnSpPr>
          <p:cNvPr id="12" name="Straight Connector 11"/>
          <p:cNvCxnSpPr>
            <a:endCxn id="11" idx="2"/>
          </p:cNvCxnSpPr>
          <p:nvPr/>
        </p:nvCxnSpPr>
        <p:spPr>
          <a:xfrm>
            <a:off x="1524000" y="3714750"/>
            <a:ext cx="6105550" cy="19028"/>
          </a:xfrm>
          <a:prstGeom prst="line">
            <a:avLst/>
          </a:prstGeom>
          <a:ln w="12700">
            <a:solidFill>
              <a:srgbClr val="B9E0C5">
                <a:alpha val="49804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-7315" y="170076"/>
            <a:ext cx="626063" cy="344274"/>
            <a:chOff x="-7315" y="170076"/>
            <a:chExt cx="626063" cy="34427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95" t="11820"/>
            <a:stretch/>
          </p:blipFill>
          <p:spPr>
            <a:xfrm>
              <a:off x="-7315" y="170076"/>
              <a:ext cx="626063" cy="344274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-7315" y="242883"/>
              <a:ext cx="4988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STATS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295400" y="391182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9E0C5"/>
                </a:solidFill>
              </a:rPr>
              <a:t>5-10%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74421" y="391182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B9E0C5"/>
                </a:solidFill>
              </a:rPr>
              <a:t>Genes</a:t>
            </a:r>
            <a:endParaRPr lang="en-US" dirty="0">
              <a:solidFill>
                <a:srgbClr val="B9E0C5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43630" y="3910349"/>
            <a:ext cx="1098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1FA8B8"/>
                </a:solidFill>
              </a:rPr>
              <a:t>Ovarian</a:t>
            </a:r>
            <a:endParaRPr lang="en-US" b="1" dirty="0">
              <a:solidFill>
                <a:srgbClr val="1FA8B8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59932" y="390706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9E0C5"/>
                </a:solidFill>
              </a:rPr>
              <a:t>6.8%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50630" y="1422045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Gene </a:t>
            </a:r>
            <a:r>
              <a:rPr lang="en-US" sz="3200" dirty="0" smtClean="0">
                <a:solidFill>
                  <a:srgbClr val="EF4399"/>
                </a:solidFill>
              </a:rPr>
              <a:t>Mutations</a:t>
            </a:r>
            <a:endParaRPr lang="en-US" sz="3200" dirty="0">
              <a:solidFill>
                <a:srgbClr val="EF4399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55044" y="2017330"/>
            <a:ext cx="4504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It so happens that an </a:t>
            </a:r>
            <a:r>
              <a:rPr lang="en-US" dirty="0"/>
              <a:t>increased </a:t>
            </a:r>
            <a:r>
              <a:rPr lang="en-US" b="1" dirty="0"/>
              <a:t>ovarian cancer</a:t>
            </a:r>
            <a:r>
              <a:rPr lang="en-US" dirty="0"/>
              <a:t> risk is also associated with these genetic mutations.</a:t>
            </a:r>
          </a:p>
        </p:txBody>
      </p:sp>
      <p:sp>
        <p:nvSpPr>
          <p:cNvPr id="27" name="Oval 26"/>
          <p:cNvSpPr/>
          <p:nvPr/>
        </p:nvSpPr>
        <p:spPr>
          <a:xfrm>
            <a:off x="1274062" y="3611880"/>
            <a:ext cx="228600" cy="2286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B9E0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0C5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2870162" y="3611880"/>
            <a:ext cx="228600" cy="2286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B9E0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0C5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01360" y="3913632"/>
            <a:ext cx="1077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B9E0C5"/>
                </a:solidFill>
              </a:rPr>
              <a:t>45</a:t>
            </a:r>
            <a:r>
              <a:rPr lang="en-US" dirty="0">
                <a:solidFill>
                  <a:srgbClr val="B9E0C5"/>
                </a:solidFill>
              </a:rPr>
              <a:t>%</a:t>
            </a:r>
          </a:p>
        </p:txBody>
      </p:sp>
      <p:sp>
        <p:nvSpPr>
          <p:cNvPr id="25" name="Oval 24"/>
          <p:cNvSpPr/>
          <p:nvPr/>
        </p:nvSpPr>
        <p:spPr>
          <a:xfrm>
            <a:off x="4462475" y="3600450"/>
            <a:ext cx="228600" cy="2286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B9E0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0C5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6054141" y="3611880"/>
            <a:ext cx="228600" cy="228600"/>
          </a:xfrm>
          <a:prstGeom prst="ellipse">
            <a:avLst/>
          </a:prstGeom>
          <a:solidFill>
            <a:srgbClr val="1FA8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886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1857-A5CE-4789-ADCB-F536D299834C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180" y="1463920"/>
            <a:ext cx="1295400" cy="204928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524000" y="3714750"/>
            <a:ext cx="6105550" cy="19028"/>
          </a:xfrm>
          <a:prstGeom prst="line">
            <a:avLst/>
          </a:prstGeom>
          <a:ln w="12700">
            <a:solidFill>
              <a:srgbClr val="B9E0C5">
                <a:alpha val="49804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-7315" y="170076"/>
            <a:ext cx="626063" cy="344274"/>
            <a:chOff x="-7315" y="170076"/>
            <a:chExt cx="626063" cy="34427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95" t="11820"/>
            <a:stretch/>
          </p:blipFill>
          <p:spPr>
            <a:xfrm>
              <a:off x="-7315" y="170076"/>
              <a:ext cx="626063" cy="344274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-7315" y="242883"/>
              <a:ext cx="4988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STATS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295400" y="391182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9E0C5"/>
                </a:solidFill>
              </a:rPr>
              <a:t>5-10%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74421" y="391182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B9E0C5"/>
                </a:solidFill>
              </a:rPr>
              <a:t>Genes</a:t>
            </a:r>
            <a:endParaRPr lang="en-US" dirty="0">
              <a:solidFill>
                <a:srgbClr val="B9E0C5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43630" y="3910349"/>
            <a:ext cx="1098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B9E0C5"/>
                </a:solidFill>
              </a:rPr>
              <a:t>Ovarian</a:t>
            </a:r>
            <a:endParaRPr lang="en-US" dirty="0">
              <a:solidFill>
                <a:srgbClr val="B9E0C5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59932" y="390706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1FA8B8"/>
                </a:solidFill>
              </a:rPr>
              <a:t>6.8%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50630" y="1422045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Gene </a:t>
            </a:r>
            <a:r>
              <a:rPr lang="en-US" sz="3200" dirty="0" smtClean="0">
                <a:solidFill>
                  <a:srgbClr val="EF4399"/>
                </a:solidFill>
              </a:rPr>
              <a:t>Mutations</a:t>
            </a:r>
            <a:endParaRPr lang="en-US" sz="3200" dirty="0">
              <a:solidFill>
                <a:srgbClr val="EF4399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55044" y="2017330"/>
            <a:ext cx="4504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BRCA2 </a:t>
            </a:r>
            <a:r>
              <a:rPr lang="en-US" dirty="0" smtClean="0"/>
              <a:t>men mutations </a:t>
            </a:r>
            <a:r>
              <a:rPr lang="en-US" dirty="0"/>
              <a:t>are associated with a </a:t>
            </a:r>
            <a:r>
              <a:rPr lang="en-US" dirty="0" smtClean="0"/>
              <a:t>lifetime cancer </a:t>
            </a:r>
            <a:r>
              <a:rPr lang="en-US" dirty="0"/>
              <a:t>risk of about </a:t>
            </a:r>
            <a:r>
              <a:rPr lang="en-US" b="1" dirty="0"/>
              <a:t>6.8%</a:t>
            </a:r>
            <a:r>
              <a:rPr lang="en-US" dirty="0"/>
              <a:t>; </a:t>
            </a:r>
            <a:r>
              <a:rPr lang="en-US" i="1" dirty="0" smtClean="0"/>
              <a:t>BRCA1</a:t>
            </a:r>
            <a:r>
              <a:rPr lang="en-US" dirty="0"/>
              <a:t> </a:t>
            </a:r>
            <a:r>
              <a:rPr lang="en-US" dirty="0" smtClean="0"/>
              <a:t>are </a:t>
            </a:r>
            <a:r>
              <a:rPr lang="en-US" dirty="0"/>
              <a:t>a less frequent cause of breast cancer in men.</a:t>
            </a:r>
          </a:p>
        </p:txBody>
      </p:sp>
      <p:sp>
        <p:nvSpPr>
          <p:cNvPr id="27" name="Oval 26"/>
          <p:cNvSpPr/>
          <p:nvPr/>
        </p:nvSpPr>
        <p:spPr>
          <a:xfrm>
            <a:off x="1274062" y="3611880"/>
            <a:ext cx="228600" cy="2286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B9E0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0C5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2870162" y="3611880"/>
            <a:ext cx="228600" cy="2286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B9E0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0C5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01360" y="3913632"/>
            <a:ext cx="1077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B9E0C5"/>
                </a:solidFill>
              </a:rPr>
              <a:t>45</a:t>
            </a:r>
            <a:r>
              <a:rPr lang="en-US" dirty="0">
                <a:solidFill>
                  <a:srgbClr val="B9E0C5"/>
                </a:solidFill>
              </a:rPr>
              <a:t>%</a:t>
            </a:r>
          </a:p>
        </p:txBody>
      </p:sp>
      <p:sp>
        <p:nvSpPr>
          <p:cNvPr id="25" name="Oval 24"/>
          <p:cNvSpPr/>
          <p:nvPr/>
        </p:nvSpPr>
        <p:spPr>
          <a:xfrm>
            <a:off x="4462475" y="3600450"/>
            <a:ext cx="228600" cy="2286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B9E0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0C5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7629550" y="3611880"/>
            <a:ext cx="228600" cy="228600"/>
          </a:xfrm>
          <a:prstGeom prst="ellipse">
            <a:avLst/>
          </a:prstGeom>
          <a:solidFill>
            <a:srgbClr val="1FA8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043631" y="3611880"/>
            <a:ext cx="228600" cy="2286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B9E0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0C5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856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1857-A5CE-4789-ADCB-F536D299834C}" type="slidenum">
              <a:rPr lang="en-US" smtClean="0"/>
              <a:t>18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229224" y="1503852"/>
            <a:ext cx="4677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+mj-lt"/>
              </a:rPr>
              <a:t>History of </a:t>
            </a:r>
            <a:r>
              <a:rPr lang="en-US" sz="3200" dirty="0" smtClean="0">
                <a:solidFill>
                  <a:srgbClr val="EF4399"/>
                </a:solidFill>
                <a:latin typeface="+mj-lt"/>
              </a:rPr>
              <a:t>Breast Cancer</a:t>
            </a:r>
            <a:endParaRPr lang="en-US" sz="3200" dirty="0">
              <a:solidFill>
                <a:srgbClr val="EF4399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80236" y="2131207"/>
            <a:ext cx="50359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About </a:t>
            </a:r>
            <a:r>
              <a:rPr lang="en-US" b="1" dirty="0"/>
              <a:t>85% </a:t>
            </a:r>
            <a:r>
              <a:rPr lang="en-US" dirty="0"/>
              <a:t>of breast cancers occur in women who have no family history of breast cancer. These occur due to genetic mutations that happen as a result of the aging process and life in general, rather than inherited mutations.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34" y="2033630"/>
            <a:ext cx="2235544" cy="16049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150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1857-A5CE-4789-ADCB-F536D299834C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" t="26710" r="433" b="45675"/>
          <a:stretch/>
        </p:blipFill>
        <p:spPr>
          <a:xfrm>
            <a:off x="0" y="0"/>
            <a:ext cx="9144000" cy="25462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25619" y="2919186"/>
            <a:ext cx="4930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+mj-lt"/>
              </a:rPr>
              <a:t>Being a </a:t>
            </a:r>
            <a:r>
              <a:rPr lang="en-US" sz="3200" dirty="0" smtClean="0">
                <a:solidFill>
                  <a:srgbClr val="EF4399"/>
                </a:solidFill>
                <a:latin typeface="+mj-lt"/>
              </a:rPr>
              <a:t>Woman</a:t>
            </a:r>
            <a:endParaRPr lang="en-US" sz="3200" dirty="0">
              <a:solidFill>
                <a:srgbClr val="EF4399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21989" y="3497237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most significant risk factors for breast cancer are gender (</a:t>
            </a:r>
            <a:r>
              <a:rPr lang="en-US" b="1" dirty="0"/>
              <a:t>being a woman</a:t>
            </a:r>
            <a:r>
              <a:rPr lang="en-US" dirty="0"/>
              <a:t>) and age (</a:t>
            </a:r>
            <a:r>
              <a:rPr lang="en-US" b="1" dirty="0"/>
              <a:t>growing older</a:t>
            </a:r>
            <a:r>
              <a:rPr lang="en-US" dirty="0"/>
              <a:t>).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788179"/>
            <a:ext cx="820469" cy="167442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-7315" y="170076"/>
            <a:ext cx="626063" cy="344274"/>
            <a:chOff x="-7315" y="170076"/>
            <a:chExt cx="626063" cy="34427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95" t="11820"/>
            <a:stretch/>
          </p:blipFill>
          <p:spPr>
            <a:xfrm>
              <a:off x="-7315" y="170076"/>
              <a:ext cx="626063" cy="34427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-7315" y="242883"/>
              <a:ext cx="4988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STATS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1129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1857-A5CE-4789-ADCB-F536D299834C}" type="slidenum">
              <a:rPr lang="en-US" smtClean="0"/>
              <a:t>2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197882" y="1819282"/>
            <a:ext cx="364333" cy="365523"/>
            <a:chOff x="764381" y="1733550"/>
            <a:chExt cx="364333" cy="365523"/>
          </a:xfrm>
        </p:grpSpPr>
        <p:cxnSp>
          <p:nvCxnSpPr>
            <p:cNvPr id="7" name="Straight Connector 6"/>
            <p:cNvCxnSpPr/>
            <p:nvPr/>
          </p:nvCxnSpPr>
          <p:spPr>
            <a:xfrm flipH="1">
              <a:off x="764381" y="1733550"/>
              <a:ext cx="364333" cy="0"/>
            </a:xfrm>
            <a:prstGeom prst="line">
              <a:avLst/>
            </a:prstGeom>
            <a:ln w="19050">
              <a:solidFill>
                <a:srgbClr val="EF4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588166" y="1916907"/>
              <a:ext cx="364333" cy="0"/>
            </a:xfrm>
            <a:prstGeom prst="line">
              <a:avLst/>
            </a:prstGeom>
            <a:ln w="19050">
              <a:solidFill>
                <a:srgbClr val="EF4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 rot="10800000">
            <a:off x="7599661" y="2962274"/>
            <a:ext cx="364333" cy="364333"/>
            <a:chOff x="762000" y="1725216"/>
            <a:chExt cx="364333" cy="364333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762000" y="1733550"/>
              <a:ext cx="364333" cy="0"/>
            </a:xfrm>
            <a:prstGeom prst="line">
              <a:avLst/>
            </a:prstGeom>
            <a:ln w="19050">
              <a:solidFill>
                <a:srgbClr val="EF4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588166" y="1907383"/>
              <a:ext cx="364333" cy="0"/>
            </a:xfrm>
            <a:prstGeom prst="line">
              <a:avLst/>
            </a:prstGeom>
            <a:ln w="19050">
              <a:solidFill>
                <a:srgbClr val="EF4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1405053" y="1974146"/>
            <a:ext cx="6376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Breast cancer is an </a:t>
            </a:r>
            <a:r>
              <a:rPr lang="en-US" b="1" dirty="0">
                <a:solidFill>
                  <a:srgbClr val="EF4399"/>
                </a:solidFill>
              </a:rPr>
              <a:t>uncontrolled growth </a:t>
            </a:r>
            <a:r>
              <a:rPr lang="en-US" dirty="0"/>
              <a:t>of breast cells. To better understand breast cancer, it helps to understand how any cancer can </a:t>
            </a:r>
            <a:r>
              <a:rPr lang="en-US" b="1" dirty="0" smtClean="0">
                <a:solidFill>
                  <a:srgbClr val="EF4399"/>
                </a:solidFill>
              </a:rPr>
              <a:t>develop</a:t>
            </a:r>
            <a:r>
              <a:rPr lang="en-US" dirty="0"/>
              <a:t> </a:t>
            </a:r>
            <a:r>
              <a:rPr lang="en-US" dirty="0" smtClean="0"/>
              <a:t>and the vast </a:t>
            </a:r>
            <a:r>
              <a:rPr lang="en-US" b="1" dirty="0" smtClean="0">
                <a:solidFill>
                  <a:srgbClr val="EF4399"/>
                </a:solidFill>
              </a:rPr>
              <a:t>amounts of people </a:t>
            </a:r>
            <a:r>
              <a:rPr lang="en-US" dirty="0" smtClean="0"/>
              <a:t>affected by it in the U.S.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931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1857-A5CE-4789-ADCB-F536D299834C}" type="slidenum">
              <a:rPr lang="en-US" smtClean="0"/>
              <a:t>20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" y="1962150"/>
            <a:ext cx="914400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/>
              <a:t>Your Support Means Help for Millions of Women. </a:t>
            </a:r>
            <a:endParaRPr lang="en-US" dirty="0" smtClean="0"/>
          </a:p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EF4399"/>
                </a:solidFill>
              </a:rPr>
              <a:t>Get </a:t>
            </a:r>
            <a:r>
              <a:rPr lang="en-US" b="1" dirty="0">
                <a:solidFill>
                  <a:srgbClr val="EF4399"/>
                </a:solidFill>
              </a:rPr>
              <a:t>Involved.</a:t>
            </a:r>
            <a:endParaRPr lang="en-US" dirty="0">
              <a:solidFill>
                <a:srgbClr val="EF4399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1400" dirty="0" smtClean="0"/>
              <a:t>Donate@: www.bcrf.org</a:t>
            </a:r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600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Content Placeholder 26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0" r="24087"/>
          <a:stretch/>
        </p:blipFill>
        <p:spPr>
          <a:xfrm>
            <a:off x="0" y="-135"/>
            <a:ext cx="4572000" cy="5152778"/>
          </a:xfrm>
        </p:spPr>
      </p:pic>
      <p:sp>
        <p:nvSpPr>
          <p:cNvPr id="18" name="Rectangle 17"/>
          <p:cNvSpPr/>
          <p:nvPr/>
        </p:nvSpPr>
        <p:spPr>
          <a:xfrm>
            <a:off x="4572000" y="2565026"/>
            <a:ext cx="4572000" cy="25877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1857-A5CE-4789-ADCB-F536D299834C}" type="slidenum">
              <a:rPr lang="en-US" smtClean="0"/>
              <a:t>3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086" y="383384"/>
            <a:ext cx="2395342" cy="180750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7315" y="170076"/>
            <a:ext cx="626063" cy="344274"/>
            <a:chOff x="-7315" y="170076"/>
            <a:chExt cx="626063" cy="344274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95" t="11820"/>
            <a:stretch/>
          </p:blipFill>
          <p:spPr>
            <a:xfrm>
              <a:off x="-7315" y="170076"/>
              <a:ext cx="626063" cy="344274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-7315" y="242883"/>
              <a:ext cx="4988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STATS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34" name="Date Placeholder 3"/>
          <p:cNvSpPr txBox="1">
            <a:spLocks/>
          </p:cNvSpPr>
          <p:nvPr/>
        </p:nvSpPr>
        <p:spPr>
          <a:xfrm>
            <a:off x="457200" y="4663440"/>
            <a:ext cx="2514600" cy="2489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latin typeface="+mj-lt"/>
              </a:rPr>
              <a:t>The</a:t>
            </a:r>
            <a:r>
              <a:rPr lang="en-US" b="1" i="0" dirty="0" smtClean="0">
                <a:latin typeface="+mj-lt"/>
              </a:rPr>
              <a:t> Burden of Cancer </a:t>
            </a:r>
            <a:r>
              <a:rPr lang="en-US" dirty="0" smtClean="0"/>
              <a:t>in the United States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4982132" y="3239333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9E0C5"/>
                </a:solidFill>
              </a:rPr>
              <a:t>About </a:t>
            </a:r>
            <a:r>
              <a:rPr lang="en-US" b="1" dirty="0">
                <a:solidFill>
                  <a:srgbClr val="B9E0C5"/>
                </a:solidFill>
              </a:rPr>
              <a:t>1 in 8 U.S</a:t>
            </a:r>
            <a:r>
              <a:rPr lang="en-US" dirty="0">
                <a:solidFill>
                  <a:srgbClr val="B9E0C5"/>
                </a:solidFill>
              </a:rPr>
              <a:t>. women (about 12.4%) will develop invasive breast cancer over the course of her </a:t>
            </a:r>
            <a:r>
              <a:rPr lang="en-US" b="1" dirty="0">
                <a:solidFill>
                  <a:srgbClr val="B9E0C5"/>
                </a:solidFill>
              </a:rPr>
              <a:t>lifetime</a:t>
            </a:r>
            <a:r>
              <a:rPr lang="en-US" dirty="0">
                <a:solidFill>
                  <a:srgbClr val="B9E0C5"/>
                </a:solidFill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31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1857-A5CE-4789-ADCB-F536D299834C}" type="slidenum">
              <a:rPr lang="en-US" smtClean="0"/>
              <a:t>4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596" y="1621494"/>
            <a:ext cx="1770529" cy="167563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095280" y="1254048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+mj-lt"/>
              </a:rPr>
              <a:t>Invasive </a:t>
            </a:r>
            <a:r>
              <a:rPr lang="en-US" sz="3200" dirty="0" smtClean="0">
                <a:solidFill>
                  <a:srgbClr val="EF4399"/>
                </a:solidFill>
                <a:latin typeface="+mj-lt"/>
              </a:rPr>
              <a:t>Non-invasive</a:t>
            </a:r>
            <a:endParaRPr lang="en-US" sz="3200" dirty="0">
              <a:solidFill>
                <a:srgbClr val="EF4399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25272" y="1881403"/>
            <a:ext cx="50359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 2018, </a:t>
            </a:r>
            <a:r>
              <a:rPr lang="en-US" dirty="0"/>
              <a:t>an estimated </a:t>
            </a:r>
            <a:r>
              <a:rPr lang="en-US" b="1" dirty="0"/>
              <a:t>266,120 </a:t>
            </a:r>
            <a:r>
              <a:rPr lang="en-US" dirty="0"/>
              <a:t>new cases of invasive breast cancer are expected to be diagnosed in women in the U.S., along with </a:t>
            </a:r>
            <a:r>
              <a:rPr lang="en-US" b="1" dirty="0"/>
              <a:t>63,960 new cases </a:t>
            </a:r>
            <a:r>
              <a:rPr lang="en-US" dirty="0"/>
              <a:t>of non-invasive (in situ) breast cancer.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607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8" b="36581"/>
          <a:stretch/>
        </p:blipFill>
        <p:spPr>
          <a:xfrm>
            <a:off x="-18336" y="-35746"/>
            <a:ext cx="9184365" cy="258196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1857-A5CE-4789-ADCB-F536D299834C}" type="slidenum">
              <a:rPr lang="en-US" smtClean="0"/>
              <a:t>5</a:t>
            </a:fld>
            <a:endParaRPr lang="en-US"/>
          </a:p>
        </p:txBody>
      </p:sp>
      <p:pic>
        <p:nvPicPr>
          <p:cNvPr id="18" name="Content Placeholder 1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63" y="3064862"/>
            <a:ext cx="1828800" cy="988927"/>
          </a:xfrm>
        </p:spPr>
      </p:pic>
      <p:grpSp>
        <p:nvGrpSpPr>
          <p:cNvPr id="19" name="Group 18"/>
          <p:cNvGrpSpPr/>
          <p:nvPr/>
        </p:nvGrpSpPr>
        <p:grpSpPr>
          <a:xfrm>
            <a:off x="-7315" y="170076"/>
            <a:ext cx="626063" cy="344274"/>
            <a:chOff x="-7315" y="170076"/>
            <a:chExt cx="626063" cy="34427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95" t="11820"/>
            <a:stretch/>
          </p:blipFill>
          <p:spPr>
            <a:xfrm>
              <a:off x="-7315" y="170076"/>
              <a:ext cx="626063" cy="344274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-7315" y="242883"/>
              <a:ext cx="4988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STATS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124200" y="2919186"/>
            <a:ext cx="4930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+mj-lt"/>
              </a:rPr>
              <a:t>A Man’s Lifetime </a:t>
            </a:r>
            <a:r>
              <a:rPr lang="en-US" sz="3200" dirty="0" smtClean="0">
                <a:solidFill>
                  <a:srgbClr val="EF4399"/>
                </a:solidFill>
                <a:latin typeface="+mj-lt"/>
              </a:rPr>
              <a:t>Risk</a:t>
            </a:r>
            <a:endParaRPr lang="en-US" sz="3200" dirty="0">
              <a:solidFill>
                <a:srgbClr val="EF4399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20570" y="3497237"/>
            <a:ext cx="533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About </a:t>
            </a:r>
            <a:r>
              <a:rPr lang="en-US" b="1" dirty="0"/>
              <a:t>2,550</a:t>
            </a:r>
            <a:r>
              <a:rPr lang="en-US" dirty="0"/>
              <a:t> new cases of invasive breast cancer are expected to be diagnosed in men </a:t>
            </a:r>
            <a:r>
              <a:rPr lang="en-US" b="1" dirty="0"/>
              <a:t>in 2018</a:t>
            </a:r>
            <a:r>
              <a:rPr lang="en-US" dirty="0"/>
              <a:t>. A man’s lifetime risk of breast cancer is about </a:t>
            </a:r>
            <a:r>
              <a:rPr lang="en-US" b="1" dirty="0"/>
              <a:t>1 in 1,000</a:t>
            </a:r>
            <a:r>
              <a:rPr lang="en-US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503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1857-A5CE-4789-ADCB-F536D299834C}" type="slidenum">
              <a:rPr lang="en-US" smtClean="0"/>
              <a:t>6</a:t>
            </a:fld>
            <a:endParaRPr lang="en-US" dirty="0"/>
          </a:p>
        </p:txBody>
      </p:sp>
      <p:sp>
        <p:nvSpPr>
          <p:cNvPr id="8" name="1st Prgh"/>
          <p:cNvSpPr txBox="1"/>
          <p:nvPr/>
        </p:nvSpPr>
        <p:spPr>
          <a:xfrm>
            <a:off x="3115557" y="1951672"/>
            <a:ext cx="457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Breast cancer incidence rates in the U.S. began decreasing in the year 2000, after increasing for the previous two decades. They </a:t>
            </a:r>
            <a:r>
              <a:rPr lang="en-US" b="1" dirty="0">
                <a:solidFill>
                  <a:srgbClr val="EF4399"/>
                </a:solidFill>
              </a:rPr>
              <a:t>dropped by 7% </a:t>
            </a:r>
            <a:r>
              <a:rPr lang="en-US" dirty="0"/>
              <a:t>from 2002 to 2003 alone. </a:t>
            </a:r>
            <a:endParaRPr lang="en-US" dirty="0" smtClean="0"/>
          </a:p>
          <a:p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2749797" y="1685925"/>
            <a:ext cx="5399480" cy="2209800"/>
            <a:chOff x="3200400" y="1303455"/>
            <a:chExt cx="5399480" cy="2209800"/>
          </a:xfrm>
        </p:grpSpPr>
        <p:sp>
          <p:nvSpPr>
            <p:cNvPr id="10" name="Rectangle 9"/>
            <p:cNvSpPr/>
            <p:nvPr/>
          </p:nvSpPr>
          <p:spPr>
            <a:xfrm>
              <a:off x="3200400" y="1303455"/>
              <a:ext cx="5399480" cy="2209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566160" y="1431172"/>
              <a:ext cx="4572000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One theory is that this decrease was partially due to the reduced use of hormone replacement therapy </a:t>
              </a:r>
              <a:r>
                <a:rPr lang="en-US" b="1" dirty="0">
                  <a:solidFill>
                    <a:srgbClr val="EF4399"/>
                  </a:solidFill>
                </a:rPr>
                <a:t>(HRT) </a:t>
              </a:r>
              <a:r>
                <a:rPr lang="en-US" dirty="0"/>
                <a:t>by women after the results of a large study called the Women’s Health Initiative </a:t>
              </a:r>
              <a:r>
                <a:rPr lang="en-US" dirty="0" smtClean="0"/>
                <a:t>were </a:t>
              </a:r>
              <a:r>
                <a:rPr lang="en-US" dirty="0"/>
                <a:t>published in 2002. </a:t>
              </a:r>
            </a:p>
            <a:p>
              <a:endParaRPr lang="en-US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978397" y="1676400"/>
            <a:ext cx="4876800" cy="2095500"/>
            <a:chOff x="3429000" y="1162050"/>
            <a:chExt cx="4876800" cy="2095500"/>
          </a:xfrm>
        </p:grpSpPr>
        <p:sp>
          <p:nvSpPr>
            <p:cNvPr id="29" name="Rectangle 28"/>
            <p:cNvSpPr/>
            <p:nvPr/>
          </p:nvSpPr>
          <p:spPr>
            <a:xfrm>
              <a:off x="3429000" y="1162050"/>
              <a:ext cx="4876800" cy="2095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3rd Prgh"/>
            <p:cNvSpPr/>
            <p:nvPr/>
          </p:nvSpPr>
          <p:spPr>
            <a:xfrm>
              <a:off x="3566160" y="1581912"/>
              <a:ext cx="4572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dirty="0"/>
                <a:t>These results suggested a connection between</a:t>
              </a:r>
              <a:r>
                <a:rPr lang="en-US" b="1" dirty="0">
                  <a:solidFill>
                    <a:srgbClr val="EF4399"/>
                  </a:solidFill>
                </a:rPr>
                <a:t> HRT </a:t>
              </a:r>
              <a:r>
                <a:rPr lang="en-US" dirty="0"/>
                <a:t>and </a:t>
              </a:r>
              <a:r>
                <a:rPr lang="en-US" b="1" dirty="0">
                  <a:solidFill>
                    <a:srgbClr val="EF4399"/>
                  </a:solidFill>
                </a:rPr>
                <a:t>increased breast cancer </a:t>
              </a:r>
              <a:r>
                <a:rPr lang="en-US" dirty="0"/>
                <a:t>risk.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04416"/>
            <a:ext cx="1319972" cy="19719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062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9" b="19500"/>
          <a:stretch/>
        </p:blipFill>
        <p:spPr>
          <a:xfrm>
            <a:off x="4572000" y="-3810"/>
            <a:ext cx="4673600" cy="517093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1857-A5CE-4789-ADCB-F536D299834C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3" y="651372"/>
            <a:ext cx="2441792" cy="131077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2569845"/>
            <a:ext cx="4572000" cy="25877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10132" y="3105150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9E0C5"/>
                </a:solidFill>
              </a:rPr>
              <a:t>About </a:t>
            </a:r>
            <a:r>
              <a:rPr lang="en-US" b="1" dirty="0">
                <a:solidFill>
                  <a:srgbClr val="B9E0C5"/>
                </a:solidFill>
              </a:rPr>
              <a:t>40,920 </a:t>
            </a:r>
            <a:r>
              <a:rPr lang="en-US" dirty="0">
                <a:solidFill>
                  <a:srgbClr val="B9E0C5"/>
                </a:solidFill>
              </a:rPr>
              <a:t>women in the U.S. are expected to die in 2018 from breast cancer, though death rates have been decreasing since 1989.</a:t>
            </a:r>
          </a:p>
        </p:txBody>
      </p:sp>
      <p:sp>
        <p:nvSpPr>
          <p:cNvPr id="13" name="Slide Number Placeholder 3"/>
          <p:cNvSpPr txBox="1">
            <a:spLocks/>
          </p:cNvSpPr>
          <p:nvPr/>
        </p:nvSpPr>
        <p:spPr>
          <a:xfrm>
            <a:off x="6553200" y="4661918"/>
            <a:ext cx="2133600" cy="2489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761857-A5CE-4789-ADCB-F536D299834C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0" y="2574798"/>
            <a:ext cx="4572000" cy="2587752"/>
            <a:chOff x="152400" y="2731770"/>
            <a:chExt cx="4572000" cy="2587752"/>
          </a:xfrm>
        </p:grpSpPr>
        <p:sp>
          <p:nvSpPr>
            <p:cNvPr id="21" name="Rectangle 20"/>
            <p:cNvSpPr/>
            <p:nvPr/>
          </p:nvSpPr>
          <p:spPr>
            <a:xfrm>
              <a:off x="152400" y="2731770"/>
              <a:ext cx="4572000" cy="25877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63880" y="3265932"/>
              <a:ext cx="37338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B9E0C5"/>
                  </a:solidFill>
                </a:rPr>
                <a:t>Women </a:t>
              </a:r>
              <a:r>
                <a:rPr lang="en-US" b="1" dirty="0">
                  <a:solidFill>
                    <a:srgbClr val="B9E0C5"/>
                  </a:solidFill>
                </a:rPr>
                <a:t>under 50 </a:t>
              </a:r>
              <a:r>
                <a:rPr lang="en-US" dirty="0">
                  <a:solidFill>
                    <a:srgbClr val="B9E0C5"/>
                  </a:solidFill>
                </a:rPr>
                <a:t>have experienced larger decreases. These decreases are thought to be the result of</a:t>
              </a:r>
              <a:r>
                <a:rPr lang="en-US" b="1" dirty="0">
                  <a:solidFill>
                    <a:srgbClr val="B9E0C5"/>
                  </a:solidFill>
                </a:rPr>
                <a:t> treatment </a:t>
              </a:r>
              <a:r>
                <a:rPr lang="en-US" b="1" dirty="0" smtClean="0">
                  <a:solidFill>
                    <a:srgbClr val="B9E0C5"/>
                  </a:solidFill>
                </a:rPr>
                <a:t>advances</a:t>
              </a:r>
              <a:r>
                <a:rPr lang="en-US" dirty="0" smtClean="0">
                  <a:solidFill>
                    <a:srgbClr val="B9E0C5"/>
                  </a:solidFill>
                </a:rPr>
                <a:t>,</a:t>
              </a:r>
              <a:endParaRPr lang="en-US" dirty="0">
                <a:solidFill>
                  <a:srgbClr val="B9E0C5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0" y="2574798"/>
            <a:ext cx="4572000" cy="2587752"/>
            <a:chOff x="-428068" y="438150"/>
            <a:chExt cx="4572000" cy="2587752"/>
          </a:xfrm>
        </p:grpSpPr>
        <p:sp>
          <p:nvSpPr>
            <p:cNvPr id="26" name="Rectangle 25"/>
            <p:cNvSpPr/>
            <p:nvPr/>
          </p:nvSpPr>
          <p:spPr>
            <a:xfrm>
              <a:off x="-428068" y="438150"/>
              <a:ext cx="4572000" cy="25877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16588" y="1100955"/>
              <a:ext cx="3733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B9E0C5"/>
                  </a:solidFill>
                </a:rPr>
                <a:t> earlier detection </a:t>
              </a:r>
              <a:r>
                <a:rPr lang="en-US" dirty="0">
                  <a:solidFill>
                    <a:srgbClr val="B9E0C5"/>
                  </a:solidFill>
                </a:rPr>
                <a:t>through screening, and </a:t>
              </a:r>
              <a:r>
                <a:rPr lang="en-US" b="1" dirty="0">
                  <a:solidFill>
                    <a:srgbClr val="B9E0C5"/>
                  </a:solidFill>
                </a:rPr>
                <a:t>increased awareness</a:t>
              </a:r>
              <a:r>
                <a:rPr lang="en-US" dirty="0">
                  <a:solidFill>
                    <a:srgbClr val="B9E0C5"/>
                  </a:solidFill>
                </a:rPr>
                <a:t>.</a:t>
              </a:r>
            </a:p>
          </p:txBody>
        </p:sp>
      </p:grpSp>
      <p:sp>
        <p:nvSpPr>
          <p:cNvPr id="14" name="Date Placeholder 3"/>
          <p:cNvSpPr txBox="1">
            <a:spLocks/>
          </p:cNvSpPr>
          <p:nvPr/>
        </p:nvSpPr>
        <p:spPr>
          <a:xfrm>
            <a:off x="457200" y="4663440"/>
            <a:ext cx="2514600" cy="2489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latin typeface="+mj-lt"/>
              </a:rPr>
              <a:t>The</a:t>
            </a:r>
            <a:r>
              <a:rPr lang="en-US" b="1" i="0" dirty="0" smtClean="0">
                <a:latin typeface="+mj-lt"/>
              </a:rPr>
              <a:t> Burden of Cancer </a:t>
            </a:r>
            <a:r>
              <a:rPr lang="en-US" dirty="0" smtClean="0"/>
              <a:t>in the United States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216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1857-A5CE-4789-ADCB-F536D299834C}" type="slidenum">
              <a:rPr lang="en-US" smtClean="0"/>
              <a:t>8</a:t>
            </a:fld>
            <a:endParaRPr lang="en-US"/>
          </a:p>
        </p:txBody>
      </p:sp>
      <p:sp>
        <p:nvSpPr>
          <p:cNvPr id="6" name="Date Placeholder 3"/>
          <p:cNvSpPr txBox="1">
            <a:spLocks/>
          </p:cNvSpPr>
          <p:nvPr/>
        </p:nvSpPr>
        <p:spPr>
          <a:xfrm>
            <a:off x="457200" y="4663440"/>
            <a:ext cx="2514600" cy="2489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latin typeface="+mj-lt"/>
              </a:rPr>
              <a:t>The</a:t>
            </a:r>
            <a:r>
              <a:rPr lang="en-US" b="1" i="0" dirty="0" smtClean="0">
                <a:latin typeface="+mj-lt"/>
              </a:rPr>
              <a:t> Burden of Cancer </a:t>
            </a:r>
            <a:r>
              <a:rPr lang="en-US" dirty="0" smtClean="0"/>
              <a:t>in the United States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-7315" y="170076"/>
            <a:ext cx="626063" cy="344274"/>
            <a:chOff x="-7315" y="170076"/>
            <a:chExt cx="626063" cy="3442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95" t="11820"/>
            <a:stretch/>
          </p:blipFill>
          <p:spPr>
            <a:xfrm>
              <a:off x="-7315" y="170076"/>
              <a:ext cx="626063" cy="34427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7315" y="242883"/>
              <a:ext cx="4988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STATS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285973" y="2147601"/>
            <a:ext cx="364333" cy="365523"/>
            <a:chOff x="764381" y="1733550"/>
            <a:chExt cx="364333" cy="365523"/>
          </a:xfrm>
        </p:grpSpPr>
        <p:cxnSp>
          <p:nvCxnSpPr>
            <p:cNvPr id="11" name="Straight Connector 10"/>
            <p:cNvCxnSpPr/>
            <p:nvPr/>
          </p:nvCxnSpPr>
          <p:spPr>
            <a:xfrm flipH="1">
              <a:off x="764381" y="1733550"/>
              <a:ext cx="364333" cy="0"/>
            </a:xfrm>
            <a:prstGeom prst="line">
              <a:avLst/>
            </a:prstGeom>
            <a:ln w="19050">
              <a:solidFill>
                <a:srgbClr val="B9E0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5400000" flipH="1">
              <a:off x="588166" y="1916907"/>
              <a:ext cx="364333" cy="0"/>
            </a:xfrm>
            <a:prstGeom prst="line">
              <a:avLst/>
            </a:prstGeom>
            <a:ln w="19050">
              <a:solidFill>
                <a:srgbClr val="B9E0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548026" y="2235797"/>
            <a:ext cx="6376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9E0C5"/>
                </a:solidFill>
              </a:rPr>
              <a:t>For women in the U.S., </a:t>
            </a:r>
            <a:r>
              <a:rPr lang="en-US" b="1" dirty="0">
                <a:solidFill>
                  <a:srgbClr val="B9E0C5"/>
                </a:solidFill>
              </a:rPr>
              <a:t>breast cancer death rates are higher </a:t>
            </a:r>
            <a:r>
              <a:rPr lang="en-US" dirty="0">
                <a:solidFill>
                  <a:srgbClr val="B9E0C5"/>
                </a:solidFill>
              </a:rPr>
              <a:t>than those for any other cancer, </a:t>
            </a:r>
            <a:r>
              <a:rPr lang="en-US" dirty="0" smtClean="0">
                <a:solidFill>
                  <a:srgbClr val="B9E0C5"/>
                </a:solidFill>
              </a:rPr>
              <a:t>besides  </a:t>
            </a:r>
            <a:r>
              <a:rPr lang="en-US" dirty="0">
                <a:solidFill>
                  <a:srgbClr val="B9E0C5"/>
                </a:solidFill>
              </a:rPr>
              <a:t>lung cancer.</a:t>
            </a:r>
          </a:p>
        </p:txBody>
      </p:sp>
      <p:grpSp>
        <p:nvGrpSpPr>
          <p:cNvPr id="20" name="Group 19"/>
          <p:cNvGrpSpPr/>
          <p:nvPr/>
        </p:nvGrpSpPr>
        <p:grpSpPr>
          <a:xfrm rot="10800000">
            <a:off x="7474840" y="2621468"/>
            <a:ext cx="364333" cy="364333"/>
            <a:chOff x="762000" y="1725216"/>
            <a:chExt cx="364333" cy="364333"/>
          </a:xfrm>
        </p:grpSpPr>
        <p:cxnSp>
          <p:nvCxnSpPr>
            <p:cNvPr id="21" name="Straight Connector 20"/>
            <p:cNvCxnSpPr/>
            <p:nvPr/>
          </p:nvCxnSpPr>
          <p:spPr>
            <a:xfrm flipH="1">
              <a:off x="762000" y="1733550"/>
              <a:ext cx="364333" cy="0"/>
            </a:xfrm>
            <a:prstGeom prst="line">
              <a:avLst/>
            </a:prstGeom>
            <a:ln w="19050">
              <a:solidFill>
                <a:srgbClr val="B9E0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>
              <a:off x="588166" y="1907383"/>
              <a:ext cx="364333" cy="0"/>
            </a:xfrm>
            <a:prstGeom prst="line">
              <a:avLst/>
            </a:prstGeom>
            <a:ln w="19050">
              <a:solidFill>
                <a:srgbClr val="B9E0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22"/>
          <p:cNvCxnSpPr/>
          <p:nvPr/>
        </p:nvCxnSpPr>
        <p:spPr>
          <a:xfrm>
            <a:off x="2971800" y="4792678"/>
            <a:ext cx="5410200" cy="0"/>
          </a:xfrm>
          <a:prstGeom prst="line">
            <a:avLst/>
          </a:prstGeom>
          <a:ln w="3175">
            <a:solidFill>
              <a:srgbClr val="B9E0C5">
                <a:alpha val="49804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443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07"/>
          <a:stretch/>
        </p:blipFill>
        <p:spPr>
          <a:xfrm>
            <a:off x="0" y="-25477"/>
            <a:ext cx="9144000" cy="516897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1857-A5CE-4789-ADCB-F536D299834C}" type="slidenum">
              <a:rPr lang="en-US" smtClean="0"/>
              <a:t>9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-7315" y="170076"/>
            <a:ext cx="626063" cy="344274"/>
            <a:chOff x="-7315" y="170076"/>
            <a:chExt cx="626063" cy="34427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95" t="11820"/>
            <a:stretch/>
          </p:blipFill>
          <p:spPr>
            <a:xfrm>
              <a:off x="-7315" y="170076"/>
              <a:ext cx="626063" cy="34427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-7315" y="242883"/>
              <a:ext cx="4988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STATS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Date Placeholder 3"/>
          <p:cNvSpPr txBox="1">
            <a:spLocks/>
          </p:cNvSpPr>
          <p:nvPr/>
        </p:nvSpPr>
        <p:spPr>
          <a:xfrm>
            <a:off x="457200" y="4663440"/>
            <a:ext cx="2514600" cy="2489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latin typeface="+mj-lt"/>
              </a:rPr>
              <a:t>The</a:t>
            </a:r>
            <a:r>
              <a:rPr lang="en-US" b="1" i="0" dirty="0" smtClean="0">
                <a:latin typeface="+mj-lt"/>
              </a:rPr>
              <a:t> Burden of Cancer </a:t>
            </a:r>
            <a:r>
              <a:rPr lang="en-US" dirty="0" smtClean="0"/>
              <a:t>in the United States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2971800" y="4792678"/>
            <a:ext cx="5410200" cy="0"/>
          </a:xfrm>
          <a:prstGeom prst="line">
            <a:avLst/>
          </a:prstGeom>
          <a:ln w="3175">
            <a:solidFill>
              <a:srgbClr val="B9E0C5">
                <a:alpha val="49804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577442" y="2340363"/>
            <a:ext cx="31949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Besides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skin cancer</a:t>
            </a:r>
            <a:r>
              <a:rPr lang="en-US" dirty="0"/>
              <a:t>, breast cancer is the </a:t>
            </a:r>
            <a:r>
              <a:rPr lang="en-US" b="1" dirty="0"/>
              <a:t>most commonly diagnosed</a:t>
            </a:r>
            <a:r>
              <a:rPr lang="en-US" dirty="0"/>
              <a:t> cancer</a:t>
            </a:r>
            <a:r>
              <a:rPr lang="en-US" b="1" dirty="0"/>
              <a:t> </a:t>
            </a:r>
            <a:r>
              <a:rPr lang="en-US" dirty="0"/>
              <a:t>among American women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4408714" y="2190750"/>
            <a:ext cx="3367387" cy="1350443"/>
            <a:chOff x="4408714" y="2190750"/>
            <a:chExt cx="3367387" cy="1350443"/>
          </a:xfrm>
        </p:grpSpPr>
        <p:pic>
          <p:nvPicPr>
            <p:cNvPr id="14" name="Content Placeholder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14" t="36920" r="15000" b="41597"/>
            <a:stretch/>
          </p:blipFill>
          <p:spPr>
            <a:xfrm>
              <a:off x="4408714" y="2190750"/>
              <a:ext cx="3363685" cy="1309622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581144" y="2340864"/>
              <a:ext cx="3194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In </a:t>
              </a:r>
              <a:r>
                <a:rPr lang="en-US" dirty="0"/>
                <a:t>2017, it's estimated that about </a:t>
              </a:r>
              <a:r>
                <a:rPr lang="en-US" b="1" dirty="0"/>
                <a:t>30% </a:t>
              </a:r>
              <a:r>
                <a:rPr lang="en-US" dirty="0"/>
                <a:t>of newly diagnosed cancers in women will be breast cancers.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895350"/>
            <a:ext cx="2415142" cy="210651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457200" y="1733550"/>
            <a:ext cx="366710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337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DESIGN_ID_OFFICE THEME" val="xGXVxX7n"/>
  <p:tag name="ARTICULATE_SLIDE_COUNT" val="20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Cancer">
      <a:dk1>
        <a:srgbClr val="1FA8B8"/>
      </a:dk1>
      <a:lt1>
        <a:sysClr val="window" lastClr="FFFFFF"/>
      </a:lt1>
      <a:dk2>
        <a:srgbClr val="3E9B8A"/>
      </a:dk2>
      <a:lt2>
        <a:srgbClr val="EEECE1"/>
      </a:lt2>
      <a:accent1>
        <a:srgbClr val="1FA8B8"/>
      </a:accent1>
      <a:accent2>
        <a:srgbClr val="EF4399"/>
      </a:accent2>
      <a:accent3>
        <a:srgbClr val="B8E0C5"/>
      </a:accent3>
      <a:accent4>
        <a:srgbClr val="702082"/>
      </a:accent4>
      <a:accent5>
        <a:srgbClr val="1FA8B8"/>
      </a:accent5>
      <a:accent6>
        <a:srgbClr val="3E9B8A"/>
      </a:accent6>
      <a:hlink>
        <a:srgbClr val="B8E0C5"/>
      </a:hlink>
      <a:folHlink>
        <a:srgbClr val="B8E0C5"/>
      </a:folHlink>
    </a:clrScheme>
    <a:fontScheme name="Cancer">
      <a:majorFont>
        <a:latin typeface="Myriad Pro Light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2517</TotalTime>
  <Words>708</Words>
  <Application>Microsoft Office PowerPoint</Application>
  <PresentationFormat>On-screen Show (16:9)</PresentationFormat>
  <Paragraphs>108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AbbVie Inc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Njuguna, Paul M</dc:creator>
  <cp:lastModifiedBy>Njuguna, Paul M</cp:lastModifiedBy>
  <cp:revision>89</cp:revision>
  <dcterms:created xsi:type="dcterms:W3CDTF">2018-04-30T18:05:45Z</dcterms:created>
  <dcterms:modified xsi:type="dcterms:W3CDTF">2018-06-01T22:24:34Z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816CDCA6-5754-4DD6-8CED-768FEDA65A10</vt:lpwstr>
  </property>
  <property fmtid="{D5CDD505-2E9C-101B-9397-08002B2CF9AE}" pid="3" name="ArticulatePath">
    <vt:lpwstr>Presentation3</vt:lpwstr>
  </property>
</Properties>
</file>